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313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29" d="100"/>
          <a:sy n="129" d="100"/>
        </p:scale>
        <p:origin x="1104" y="11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201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opengl.org/archives/resources/code/samples/advanced/advanced98/notes/node16.html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3/Part01/components/rendering.html#TriangleStripSet" TargetMode="Externa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Box" TargetMode="Externa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projeção ortográfica teria o mesmo resultado na obra da última ceia de Leonardo da Vinci?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Entrar em Kahoot.it : </a:t>
            </a:r>
            <a:r>
              <a:rPr lang="pt-BR" sz="1600" u="sng" dirty="0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 dirty="0"/>
              <a:t> </a:t>
            </a:r>
            <a:endParaRPr sz="1600" dirty="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Parametrizado por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fovy</a:t>
            </a:r>
            <a:r>
              <a:rPr lang="pt-BR" dirty="0"/>
              <a:t>: campo de visão angular vertical (eixo </a:t>
            </a:r>
            <a:r>
              <a:rPr lang="pt-BR" dirty="0" err="1"/>
              <a:t>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razão de aspecto: largura / altura do campo de visão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near</a:t>
            </a:r>
            <a:r>
              <a:rPr lang="pt-BR" dirty="0"/>
              <a:t>: profundidade do plano de corte próximo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far</a:t>
            </a:r>
            <a:r>
              <a:rPr lang="pt-BR" dirty="0"/>
              <a:t>: profundidade do plano de recorte distante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Quantidades derivadas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top = </a:t>
            </a:r>
            <a:r>
              <a:rPr lang="pt-BR" dirty="0" err="1"/>
              <a:t>near</a:t>
            </a:r>
            <a:r>
              <a:rPr lang="pt-BR" dirty="0"/>
              <a:t> * </a:t>
            </a:r>
            <a:r>
              <a:rPr lang="pt-BR" dirty="0" err="1"/>
              <a:t>tan</a:t>
            </a:r>
            <a:r>
              <a:rPr lang="pt-BR" dirty="0"/>
              <a:t> (</a:t>
            </a:r>
            <a:r>
              <a:rPr lang="pt-BR" dirty="0" err="1"/>
              <a:t>fovy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bottom</a:t>
            </a:r>
            <a:r>
              <a:rPr lang="pt-BR" dirty="0"/>
              <a:t> = –top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right</a:t>
            </a:r>
            <a:r>
              <a:rPr lang="pt-BR" dirty="0"/>
              <a:t> = top * </a:t>
            </a:r>
            <a:r>
              <a:rPr lang="pt-BR" dirty="0" err="1"/>
              <a:t>aspect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left</a:t>
            </a:r>
            <a:r>
              <a:rPr lang="pt-BR" dirty="0"/>
              <a:t> = –</a:t>
            </a:r>
            <a:r>
              <a:rPr lang="pt-BR" dirty="0" err="1"/>
              <a:t>right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Device </a:t>
            </a: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Coords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(NDC)</a:t>
            </a:r>
            <a:endParaRPr dirty="0"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Não precisa ser simétrica em relação ao eixo z, porém, para simplificar, assumimos por enquanto que é simétrica</a:t>
            </a:r>
            <a:endParaRPr sz="180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transformação preservará as informações de profundidade</a:t>
            </a:r>
            <a:endParaRPr sz="180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99999" y="2488051"/>
            <a:ext cx="5023926" cy="245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35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Divisão Homogênea (</a:t>
            </a:r>
            <a:r>
              <a:rPr lang="pt-BR" dirty="0" err="1"/>
              <a:t>Homogeneous</a:t>
            </a:r>
            <a:r>
              <a:rPr lang="pt-BR" dirty="0"/>
              <a:t> Divide)</a:t>
            </a:r>
            <a:endParaRPr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296" y="1873443"/>
            <a:ext cx="1752600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4D1F-7BFE-8B79-ADB3-D06D38145D85}"/>
              </a:ext>
            </a:extLst>
          </p:cNvPr>
          <p:cNvSpPr txBox="1"/>
          <p:nvPr/>
        </p:nvSpPr>
        <p:spPr>
          <a:xfrm>
            <a:off x="263951" y="3685362"/>
            <a:ext cx="85709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Uma projeção ortogonal do objeto no plano </a:t>
            </a:r>
            <a:r>
              <a:rPr lang="pt-BR" sz="1600" dirty="0" err="1"/>
              <a:t>x-y</a:t>
            </a:r>
            <a:r>
              <a:rPr lang="pt-BR" sz="1600" dirty="0"/>
              <a:t>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resultará na imagem esperada.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Contudo perceba que quando vamos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para o espaço da tela (</a:t>
            </a:r>
            <a:r>
              <a:rPr lang="pt-BR" sz="1600" dirty="0" err="1"/>
              <a:t>Screen</a:t>
            </a:r>
            <a:r>
              <a:rPr lang="pt-BR" sz="1600" dirty="0"/>
              <a:t> Space) ainda temos o valor do </a:t>
            </a:r>
            <a:r>
              <a:rPr lang="pt-BR" sz="1600" dirty="0" err="1"/>
              <a:t>Z</a:t>
            </a:r>
            <a:r>
              <a:rPr lang="pt-BR" sz="1600" dirty="0"/>
              <a:t> (profundidade), ou seja, podemos dizer o que espaço da tela é um espaço 3D. Essa informação de profundidade será usada no futuro.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Uma opção: projeção ortográfica (basta excluir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Útil, para, por exemplo, para desenhos de engenharia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 dirty="0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136983" y="2778327"/>
            <a:ext cx="1700961" cy="182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 dirty="0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 dirty="0"/>
              <a:t> </a:t>
            </a:r>
            <a:endParaRPr sz="1100" dirty="0"/>
          </a:p>
        </p:txBody>
      </p:sp>
      <p:sp>
        <p:nvSpPr>
          <p:cNvPr id="449" name="Google Shape;449;p47"/>
          <p:cNvSpPr/>
          <p:nvPr/>
        </p:nvSpPr>
        <p:spPr>
          <a:xfrm>
            <a:off x="1837944" y="2208175"/>
            <a:ext cx="7068312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X3DViewpointNode { 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[in]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set_bind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centerOfRotation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0 0 0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SFString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""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SFFloat</a:t>
            </a:r>
            <a:r>
              <a:rPr lang="pt-BR" b="1" dirty="0">
                <a:solidFill>
                  <a:schemeClr val="dk1"/>
                </a:solidFill>
              </a:rPr>
              <a:t>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fieldOfView</a:t>
            </a:r>
            <a:r>
              <a:rPr lang="pt-BR" b="1" dirty="0">
                <a:solidFill>
                  <a:schemeClr val="dk1"/>
                </a:solidFill>
              </a:rPr>
              <a:t>       	π/4     	(0,π)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jump              	TRUE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  	[X3DMetadataObject]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SFRotation</a:t>
            </a:r>
            <a:r>
              <a:rPr lang="pt-BR" b="1" dirty="0">
                <a:solidFill>
                  <a:schemeClr val="dk1"/>
                </a:solidFill>
              </a:rPr>
              <a:t>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orientation</a:t>
            </a:r>
            <a:r>
              <a:rPr lang="pt-BR" b="1" dirty="0">
                <a:solidFill>
                  <a:schemeClr val="dk1"/>
                </a:solidFill>
              </a:rPr>
              <a:t>       	0 0 1 0	[-1,1],(-∞,∞)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>
                <a:solidFill>
                  <a:schemeClr val="dk1"/>
                </a:solidFill>
              </a:rPr>
              <a:t>SFVec3f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position          	0 0 10 	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retainUserOffsets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FALSE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SFTime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bindTime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isBound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X3DCoordinateNode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 	[X3DMetadataObject]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MFVec3f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	point    	[]     	(-∞,∞)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TriangleSet</a:t>
            </a:r>
            <a:r>
              <a:rPr lang="pt-BR" sz="170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/>
              <a:t>Coordinate</a:t>
            </a:r>
            <a:r>
              <a:rPr lang="pt-BR" sz="1700"/>
              <a:t>. Se o nó de coordenadas não contém um múltiplo de três valores de coordenadas, os vértices restantes devem ser ignorados..</a:t>
            </a:r>
            <a:endParaRPr sz="170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2978" y="2811494"/>
            <a:ext cx="2141637" cy="176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03704" y="2156325"/>
            <a:ext cx="6834971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</a:t>
            </a:r>
            <a:r>
              <a:rPr lang="pt-BR" sz="1600" dirty="0">
                <a:solidFill>
                  <a:schemeClr val="dk1"/>
                </a:solidFill>
              </a:rPr>
              <a:t>	 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	</a:t>
            </a:r>
            <a:r>
              <a:rPr lang="pt-BR" sz="1500" b="1" dirty="0">
                <a:solidFill>
                  <a:schemeClr val="dk1"/>
                </a:solidFill>
              </a:rPr>
              <a:t>[</a:t>
            </a:r>
            <a:r>
              <a:rPr lang="pt-BR" sz="1500" b="1" dirty="0" err="1">
                <a:solidFill>
                  <a:schemeClr val="dk1"/>
                </a:solidFill>
              </a:rPr>
              <a:t>in,out</a:t>
            </a:r>
            <a:r>
              <a:rPr lang="pt-BR" sz="1500" b="1" dirty="0">
                <a:solidFill>
                  <a:schemeClr val="dk1"/>
                </a:solidFill>
              </a:rPr>
              <a:t>] 	</a:t>
            </a:r>
            <a:r>
              <a:rPr lang="pt-BR" sz="1500" b="1" dirty="0" err="1">
                <a:solidFill>
                  <a:schemeClr val="dk1"/>
                </a:solidFill>
              </a:rPr>
              <a:t>coord</a:t>
            </a:r>
            <a:r>
              <a:rPr lang="pt-BR" sz="1500" b="1" dirty="0">
                <a:solidFill>
                  <a:schemeClr val="dk1"/>
                </a:solidFill>
              </a:rPr>
              <a:t>           	NULL 	[X3DCoordinateNode]</a:t>
            </a:r>
            <a:endParaRPr sz="1500"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[X3DMetadataObject]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694944" y="1926825"/>
            <a:ext cx="8343683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[]   	[0,∞)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−1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[]       	index           	[]   	[0,∞) </a:t>
            </a:r>
            <a:r>
              <a:rPr lang="pt-BR" sz="1600" b="1" dirty="0" err="1">
                <a:solidFill>
                  <a:schemeClr val="dk1"/>
                </a:solidFill>
              </a:rPr>
              <a:t>or</a:t>
            </a:r>
            <a:r>
              <a:rPr lang="pt-BR" sz="1600" b="1" dirty="0">
                <a:solidFill>
                  <a:schemeClr val="dk1"/>
                </a:solidFill>
              </a:rPr>
              <a:t> −1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 (exemplo)</a:t>
            </a:r>
            <a:br>
              <a:rPr lang="pt-BR"/>
            </a:br>
            <a:endParaRPr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index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 1 2 3 4 5 6 7 8 9 10 11 12 -1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IndexedTriangleStripSet 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pic>
        <p:nvPicPr>
          <p:cNvPr id="505" name="Google Shape;505;p52" descr="TriangleStrip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direção de montagem dos triângulos precisa ser constantemente alternada, senão a detecção de triângulos irá falhar</a:t>
            </a:r>
            <a:endParaRPr/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Cuidado</a:t>
            </a:r>
            <a:endParaRPr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14" name="Google Shape;514;p53"/>
          <p:cNvPicPr preferRelativeResize="0"/>
          <p:nvPr/>
        </p:nvPicPr>
        <p:blipFill rotWithShape="1">
          <a:blip r:embed="rId3">
            <a:alphaModFix/>
          </a:blip>
          <a:srcRect l="15339" t="9785" r="14617" b="20014"/>
          <a:stretch/>
        </p:blipFill>
        <p:spPr>
          <a:xfrm>
            <a:off x="2307100" y="1960300"/>
            <a:ext cx="4576526" cy="18321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3"/>
          <p:cNvSpPr txBox="1"/>
          <p:nvPr/>
        </p:nvSpPr>
        <p:spPr>
          <a:xfrm>
            <a:off x="595625" y="5041425"/>
            <a:ext cx="75804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/>
              <a:t>Fonte: </a:t>
            </a:r>
            <a:r>
              <a:rPr lang="pt-BR" sz="1200" u="sng">
                <a:solidFill>
                  <a:schemeClr val="hlink"/>
                </a:solidFill>
                <a:hlinkClick r:id="rId4"/>
              </a:rPr>
              <a:t>https://www.opengl.org/archives/resources/code/samples/advanced/advanced98/notes/node16.html</a:t>
            </a:r>
            <a:r>
              <a:rPr lang="pt-BR" sz="1200"/>
              <a:t> </a:t>
            </a:r>
            <a:endParaRPr sz="12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TriangleStripSet</a:t>
            </a:r>
            <a:r>
              <a:rPr lang="pt-BR" sz="1700"/>
              <a:t> representa uma forma geométrica 3D composta por faixas de triângulos. O campo </a:t>
            </a:r>
            <a:r>
              <a:rPr lang="pt-BR" sz="1700" b="1"/>
              <a:t>stripCount</a:t>
            </a:r>
            <a:r>
              <a:rPr lang="pt-BR" sz="1700"/>
              <a:t> descreve quantos vértices devem ser usados em cada faixa do </a:t>
            </a:r>
            <a:r>
              <a:rPr lang="pt-BR" sz="1700" b="1"/>
              <a:t>Coordinate</a:t>
            </a:r>
            <a:r>
              <a:rPr lang="pt-BR" sz="1700"/>
              <a:t>. As coordenadas são atribuídas a cada faixa pegando os vértices </a:t>
            </a:r>
            <a:r>
              <a:rPr lang="pt-BR" sz="1700" b="1"/>
              <a:t>stripCount[i]</a:t>
            </a:r>
            <a:r>
              <a:rPr lang="pt-BR" sz="1700"/>
              <a:t> do campo de coordenadas, onde i é um índice sequencial de stripCount.</a:t>
            </a:r>
            <a:endParaRPr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stripCount</a:t>
            </a:r>
            <a:r>
              <a:rPr lang="pt-BR" sz="1600" b="1" dirty="0">
                <a:solidFill>
                  <a:schemeClr val="dk1"/>
                </a:solidFill>
              </a:rPr>
              <a:t>      	[]   	[3,∞)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0" name="Google Shape;530;p55"/>
          <p:cNvSpPr txBox="1">
            <a:spLocks noGrp="1"/>
          </p:cNvSpPr>
          <p:nvPr>
            <p:ph type="body" idx="1"/>
          </p:nvPr>
        </p:nvSpPr>
        <p:spPr>
          <a:xfrm>
            <a:off x="357884" y="762000"/>
            <a:ext cx="8428200" cy="227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stripCount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13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point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-4.0 -1.0 -.5 -4.5 -2.0 -.5 -3.0 -.5 0 -2.5 -1.5 -.5 -2.0 -.5 -1 -1.5 -1.5 -.5 -.5 .5 -.5 0 0 0 1 .5 -.5 1.5 -2.0 -1 2.5 -2.0 -.5 2.5 -2.5 -.5 3.5 -2.0 -1.0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b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    &lt;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Material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pt-BR" sz="14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='</a:t>
            </a:r>
            <a:r>
              <a:rPr lang="pt-BR" sz="1400">
                <a:solidFill>
                  <a:srgbClr val="008080"/>
                </a:solidFill>
                <a:latin typeface="Arial"/>
                <a:ea typeface="Arial"/>
                <a:cs typeface="Arial"/>
                <a:sym typeface="Arial"/>
              </a:rPr>
              <a:t>0.5 0.5 0.5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'/&gt;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   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Appearance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&lt;/</a:t>
            </a:r>
            <a:r>
              <a:rPr lang="pt-BR" sz="1400">
                <a:solidFill>
                  <a:srgbClr val="000080"/>
                </a:solidFill>
                <a:latin typeface="Arial"/>
                <a:ea typeface="Arial"/>
                <a:cs typeface="Arial"/>
                <a:sym typeface="Arial"/>
              </a:rPr>
              <a:t>Shape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32" name="Google Shape;532;p55" descr="TriangleStripSet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1796" y="2948247"/>
            <a:ext cx="4762500" cy="24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Box</a:t>
            </a:r>
            <a:br>
              <a:rPr lang="pt-BR"/>
            </a:br>
            <a:endParaRPr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Box</a:t>
            </a:r>
            <a:r>
              <a:rPr lang="pt-BR" sz="1700"/>
              <a:t> especifica uma caixa 3D paralelepípeda retangular centrada no (0, 0, 0) no sistema de coordenadas local e alinhado com os eixos de coordenadas locais. Por padrão, a caixa mede 2 unidades em cada dimensão, de -1 a +1. O campo </a:t>
            </a:r>
            <a:r>
              <a:rPr lang="pt-BR" sz="1700" b="1"/>
              <a:t>size</a:t>
            </a:r>
            <a:r>
              <a:rPr lang="pt-BR" sz="1700"/>
              <a:t> especifica as extensões da caixa ao longo dos eixos X, Y e Z, respectivamente, e cada valor do tamanho deve ser maior que zero.</a:t>
            </a:r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2790092" y="3016403"/>
            <a:ext cx="62484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: X3DGeometryNode { 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b="1" dirty="0">
                <a:solidFill>
                  <a:schemeClr val="dk1"/>
                </a:solidFill>
              </a:rPr>
              <a:t>  SFVec3f 	[]       	</a:t>
            </a:r>
            <a:r>
              <a:rPr lang="pt-BR" sz="1600" b="1" dirty="0" err="1">
                <a:solidFill>
                  <a:schemeClr val="dk1"/>
                </a:solidFill>
              </a:rPr>
              <a:t>size</a:t>
            </a:r>
            <a:r>
              <a:rPr lang="pt-BR" sz="1600" b="1" dirty="0">
                <a:solidFill>
                  <a:schemeClr val="dk1"/>
                </a:solidFill>
              </a:rPr>
              <a:t>    	2 2 2 	(0,∞)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42" name="Google Shape;542;p56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https://www.web3d.org/documents/specifications/19775-1/V3.3/Part01/components/geometry3D.html#Box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43" name="Google Shape;543;p56" descr="Box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" y="2407113"/>
            <a:ext cx="2619250" cy="241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Continuar </a:t>
            </a:r>
            <a:r>
              <a:rPr lang="pt-BR" sz="1900" b="1" dirty="0" err="1"/>
              <a:t>renderizador</a:t>
            </a:r>
            <a:r>
              <a:rPr lang="pt-BR" sz="1900" b="1" dirty="0"/>
              <a:t>:</a:t>
            </a:r>
            <a:endParaRPr lang="en-BR"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no modelo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câmera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projeção perspectiva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fazer as transformações para coordenadas da tela (2,5 ponto)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Base: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https://github.com/lpsoares/Renderizador</a:t>
            </a:r>
            <a:r>
              <a:rPr lang="pt-BR" sz="1900" dirty="0"/>
              <a:t> (atualizar)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Data de Entrega: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dirty="0"/>
              <a:t>8/3/2021 às 23:59 [Supondo mesmo repositório da fase 1.]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Detalhes: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57" name="Google Shape;557;p58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Boa explicação da matriz de projeção: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Bom também: </a:t>
            </a:r>
            <a:r>
              <a:rPr lang="pt-BR" u="sng" dirty="0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Outro documento: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407</TotalTime>
  <Words>3539</Words>
  <Application>Microsoft Office PowerPoint</Application>
  <PresentationFormat>Apresentação na tela (16:10)</PresentationFormat>
  <Paragraphs>400</Paragraphs>
  <Slides>56</Slides>
  <Notes>56</Notes>
  <HiddenSlides>3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56</vt:i4>
      </vt:variant>
    </vt:vector>
  </HeadingPairs>
  <TitlesOfParts>
    <vt:vector size="60" baseType="lpstr">
      <vt:lpstr>Arial</vt:lpstr>
      <vt:lpstr>Calibri</vt:lpstr>
      <vt:lpstr>Verdana</vt:lpstr>
      <vt:lpstr>Personalizar design</vt:lpstr>
      <vt:lpstr>Apresentação do PowerPoint</vt:lpstr>
      <vt:lpstr>Kahoot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Relembrando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Para os curiosos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IndexedTriangleStripSet </vt:lpstr>
      <vt:lpstr>IndexedTriangleStripSet (exemplo) </vt:lpstr>
      <vt:lpstr>Cuidado</vt:lpstr>
      <vt:lpstr>TriangleStripSet </vt:lpstr>
      <vt:lpstr>TriangleStripSet (exemplo) </vt:lpstr>
      <vt:lpstr>Box </vt:lpstr>
      <vt:lpstr>Projeto 1 : Segunda Parte</vt:lpstr>
      <vt:lpstr>Apresentação do PowerPoint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12</cp:revision>
  <dcterms:modified xsi:type="dcterms:W3CDTF">2023-03-02T13:32:59Z</dcterms:modified>
</cp:coreProperties>
</file>